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U" initials="J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13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5-28T08:21:26.878" idx="1">
    <p:pos x="5054" y="1064"/>
    <p:text>Separaría un poco los verbos, algunos quedan muy juntos. 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ABA9B-3199-4145-9465-72F11C89548A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66DF8-8489-4E1F-9FE9-CAA43FFECDA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481ED-E639-4E42-96C0-65934E6FC059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6F661-96D4-49CE-879B-ACF44393394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8FFA7-76ED-41FE-B094-BA3C622EA8FB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792D9-4E4C-4CE6-957D-7751369DB29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75582-536A-4625-BFC3-A9477413A5AE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81B7D-63D4-45AD-BDF4-1EC9326C8DE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644BC-2779-413C-B278-B5D297CF2168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2B0BB-D766-47EC-AF79-F090BB7C32D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F1E44-FD8A-4EB8-9470-3CB6841E26DC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AB1D3-EA03-48D0-9D10-CD4876D0180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1BED6-FB6C-4803-B727-957C573ACC84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53F5F-1EB6-493C-8AA8-F452447F033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0EE3B-54AB-4E97-9395-02F691790919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A5D2C-C3C8-44ED-846F-FE1067CEF59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B7FB4-7AE6-4777-A376-CD6CD93F7D94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396139-2D22-4584-AF51-D53BBC99981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9212-1416-490B-A3DB-8FB9F38F8C07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2F86F-26C2-430D-AFAF-E0A9852E9A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E3E1B-8A25-4684-82A2-6E90786DB46E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5CA7C-8434-4062-979F-01B2E791D11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627597-8055-43BB-B2E6-4DCB4D4B55E7}" type="datetimeFigureOut">
              <a:rPr lang="fr-FR"/>
              <a:pPr>
                <a:defRPr/>
              </a:pPr>
              <a:t>29/05/2013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640E0A-E4CB-4DE0-A6B3-8C70F972602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2.wav"/><Relationship Id="rId7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wmf"/><Relationship Id="rId5" Type="http://schemas.openxmlformats.org/officeDocument/2006/relationships/image" Target="../media/image2.wmf"/><Relationship Id="rId10" Type="http://schemas.openxmlformats.org/officeDocument/2006/relationships/comments" Target="../comments/comment1.xml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323975"/>
          </a:xfrm>
        </p:spPr>
        <p:txBody>
          <a:bodyPr>
            <a:spAutoFit/>
          </a:bodyPr>
          <a:lstStyle/>
          <a:p>
            <a:r>
              <a:rPr lang="fr-FR" sz="4000" b="1" smtClean="0">
                <a:latin typeface="Arial Narrow" pitchFamily="34" charset="0"/>
              </a:rPr>
              <a:t>EL PRESENTE</a:t>
            </a:r>
            <a:br>
              <a:rPr lang="fr-FR" sz="4000" b="1" smtClean="0">
                <a:latin typeface="Arial Narrow" pitchFamily="34" charset="0"/>
              </a:rPr>
            </a:br>
            <a:r>
              <a:rPr lang="fr-FR" sz="4000" b="1" smtClean="0">
                <a:latin typeface="Arial Narrow" pitchFamily="34" charset="0"/>
              </a:rPr>
              <a:t>DE SUBJUNTIVO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Groupe 34"/>
          <p:cNvGrpSpPr>
            <a:grpSpLocks/>
          </p:cNvGrpSpPr>
          <p:nvPr/>
        </p:nvGrpSpPr>
        <p:grpSpPr bwMode="auto">
          <a:xfrm>
            <a:off x="7993063" y="571500"/>
            <a:ext cx="1150937" cy="903288"/>
            <a:chOff x="6804248" y="5301208"/>
            <a:chExt cx="1126976" cy="903064"/>
          </a:xfrm>
        </p:grpSpPr>
        <p:sp>
          <p:nvSpPr>
            <p:cNvPr id="14422" name="ZoneTexte 35"/>
            <p:cNvSpPr txBox="1">
              <a:spLocks noChangeArrowheads="1"/>
            </p:cNvSpPr>
            <p:nvPr/>
          </p:nvSpPr>
          <p:spPr bwMode="auto">
            <a:xfrm>
              <a:off x="6804248" y="5301208"/>
              <a:ext cx="112697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VIV</a:t>
              </a:r>
              <a:r>
                <a:rPr lang="fr-FR" sz="2400" b="1">
                  <a:solidFill>
                    <a:srgbClr val="085826"/>
                  </a:solidFill>
                  <a:latin typeface="Tempus Sans ITC" pitchFamily="82" charset="0"/>
                </a:rPr>
                <a:t>IR</a:t>
              </a:r>
            </a:p>
          </p:txBody>
        </p:sp>
        <p:pic>
          <p:nvPicPr>
            <p:cNvPr id="1442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997284" y="5661249"/>
              <a:ext cx="724031" cy="5430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" name="Picture 4" descr="MCj0078710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2071688"/>
            <a:ext cx="285750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0" y="2857500"/>
            <a:ext cx="642938" cy="214313"/>
            <a:chOff x="793" y="1797"/>
            <a:chExt cx="623" cy="317"/>
          </a:xfrm>
        </p:grpSpPr>
        <p:pic>
          <p:nvPicPr>
            <p:cNvPr id="14420" name="Picture 6" descr="MCj0078710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H="1">
              <a:off x="793" y="1797"/>
              <a:ext cx="273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21" name="Picture 7" descr="MCj0078710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56" y="1797"/>
              <a:ext cx="260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0" y="5929313"/>
            <a:ext cx="928688" cy="357187"/>
            <a:chOff x="1111" y="3430"/>
            <a:chExt cx="1258" cy="362"/>
          </a:xfrm>
        </p:grpSpPr>
        <p:grpSp>
          <p:nvGrpSpPr>
            <p:cNvPr id="14414" name="Group 9"/>
            <p:cNvGrpSpPr>
              <a:grpSpLocks/>
            </p:cNvGrpSpPr>
            <p:nvPr/>
          </p:nvGrpSpPr>
          <p:grpSpPr bwMode="auto">
            <a:xfrm>
              <a:off x="1111" y="3430"/>
              <a:ext cx="623" cy="317"/>
              <a:chOff x="793" y="1797"/>
              <a:chExt cx="623" cy="317"/>
            </a:xfrm>
          </p:grpSpPr>
          <p:pic>
            <p:nvPicPr>
              <p:cNvPr id="14418" name="Picture 10" descr="MCj00787100000[1]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flipH="1">
                <a:off x="793" y="1797"/>
                <a:ext cx="273" cy="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19" name="Picture 11" descr="MCj00787100000[1]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56" y="1797"/>
                <a:ext cx="260" cy="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415" name="Group 12"/>
            <p:cNvGrpSpPr>
              <a:grpSpLocks/>
            </p:cNvGrpSpPr>
            <p:nvPr/>
          </p:nvGrpSpPr>
          <p:grpSpPr bwMode="auto">
            <a:xfrm>
              <a:off x="1746" y="3475"/>
              <a:ext cx="623" cy="317"/>
              <a:chOff x="793" y="1797"/>
              <a:chExt cx="623" cy="317"/>
            </a:xfrm>
          </p:grpSpPr>
          <p:pic>
            <p:nvPicPr>
              <p:cNvPr id="14416" name="Picture 13" descr="MCj00787100000[1]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flipH="1">
                <a:off x="793" y="1797"/>
                <a:ext cx="273" cy="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417" name="Picture 14" descr="MCj00787100000[1]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156" y="1797"/>
                <a:ext cx="260" cy="31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5" name="Picture 15" descr="MCj0078717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1500188"/>
            <a:ext cx="285750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 16"/>
          <p:cNvGrpSpPr>
            <a:grpSpLocks/>
          </p:cNvGrpSpPr>
          <p:nvPr/>
        </p:nvGrpSpPr>
        <p:grpSpPr bwMode="auto">
          <a:xfrm>
            <a:off x="214313" y="4071938"/>
            <a:ext cx="357187" cy="428625"/>
            <a:chOff x="1474" y="2341"/>
            <a:chExt cx="846" cy="545"/>
          </a:xfrm>
        </p:grpSpPr>
        <p:pic>
          <p:nvPicPr>
            <p:cNvPr id="14412" name="Picture 17" descr="MCj00787080000[1]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474" y="2387"/>
              <a:ext cx="532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13" name="Picture 18" descr="MCj00787170000[1]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967" y="2341"/>
              <a:ext cx="353" cy="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214313" y="5143500"/>
            <a:ext cx="500062" cy="285750"/>
            <a:chOff x="1565" y="2886"/>
            <a:chExt cx="907" cy="317"/>
          </a:xfrm>
        </p:grpSpPr>
        <p:pic>
          <p:nvPicPr>
            <p:cNvPr id="14408" name="Picture 20" descr="MCj0078710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65" y="2886"/>
              <a:ext cx="260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09" name="Picture 21" descr="MCj0078710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12" y="2886"/>
              <a:ext cx="260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10" name="Picture 22" descr="MCj0078710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73" y="2886"/>
              <a:ext cx="260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11" name="Picture 23" descr="MCj0078710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04" y="2886"/>
              <a:ext cx="260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" name="ZoneTexte 29"/>
          <p:cNvSpPr txBox="1">
            <a:spLocks noChangeArrowheads="1"/>
          </p:cNvSpPr>
          <p:nvPr/>
        </p:nvSpPr>
        <p:spPr bwMode="auto">
          <a:xfrm>
            <a:off x="1938338" y="1484313"/>
            <a:ext cx="423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  <a:latin typeface="Tempus Sans ITC" pitchFamily="82" charset="0"/>
              </a:rPr>
              <a:t>O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sp>
        <p:nvSpPr>
          <p:cNvPr id="32" name="ZoneTexte 31"/>
          <p:cNvSpPr txBox="1">
            <a:spLocks noChangeArrowheads="1"/>
          </p:cNvSpPr>
          <p:nvPr/>
        </p:nvSpPr>
        <p:spPr bwMode="auto">
          <a:xfrm>
            <a:off x="3800475" y="1504950"/>
            <a:ext cx="4238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00B050"/>
                </a:solidFill>
                <a:latin typeface="Tempus Sans ITC" pitchFamily="82" charset="0"/>
              </a:rPr>
              <a:t>O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grpSp>
        <p:nvGrpSpPr>
          <p:cNvPr id="85" name="Groupe 84"/>
          <p:cNvGrpSpPr>
            <a:grpSpLocks/>
          </p:cNvGrpSpPr>
          <p:nvPr/>
        </p:nvGrpSpPr>
        <p:grpSpPr bwMode="auto">
          <a:xfrm>
            <a:off x="785813" y="1484313"/>
            <a:ext cx="1152525" cy="4783137"/>
            <a:chOff x="1214414" y="1484313"/>
            <a:chExt cx="1152525" cy="4783137"/>
          </a:xfrm>
        </p:grpSpPr>
        <p:sp>
          <p:nvSpPr>
            <p:cNvPr id="14402" name="ZoneTexte 28"/>
            <p:cNvSpPr txBox="1">
              <a:spLocks noChangeArrowheads="1"/>
            </p:cNvSpPr>
            <p:nvPr/>
          </p:nvSpPr>
          <p:spPr bwMode="auto">
            <a:xfrm>
              <a:off x="1214414" y="1484313"/>
              <a:ext cx="1081087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403" name="ZoneTexte 32"/>
            <p:cNvSpPr txBox="1">
              <a:spLocks noChangeArrowheads="1"/>
            </p:cNvSpPr>
            <p:nvPr/>
          </p:nvSpPr>
          <p:spPr bwMode="auto">
            <a:xfrm>
              <a:off x="1214414" y="2109782"/>
              <a:ext cx="1081087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404" name="ZoneTexte 33"/>
            <p:cNvSpPr txBox="1">
              <a:spLocks noChangeArrowheads="1"/>
            </p:cNvSpPr>
            <p:nvPr/>
          </p:nvSpPr>
          <p:spPr bwMode="auto">
            <a:xfrm>
              <a:off x="1214414" y="2752724"/>
              <a:ext cx="1081087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405" name="ZoneTexte 34"/>
            <p:cNvSpPr txBox="1">
              <a:spLocks noChangeArrowheads="1"/>
            </p:cNvSpPr>
            <p:nvPr/>
          </p:nvSpPr>
          <p:spPr bwMode="auto">
            <a:xfrm>
              <a:off x="1287439" y="4149725"/>
              <a:ext cx="1079500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406" name="ZoneTexte 35"/>
            <p:cNvSpPr txBox="1">
              <a:spLocks noChangeArrowheads="1"/>
            </p:cNvSpPr>
            <p:nvPr/>
          </p:nvSpPr>
          <p:spPr bwMode="auto">
            <a:xfrm>
              <a:off x="1287439" y="4968889"/>
              <a:ext cx="1079500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407" name="ZoneTexte 36"/>
            <p:cNvSpPr txBox="1">
              <a:spLocks noChangeArrowheads="1"/>
            </p:cNvSpPr>
            <p:nvPr/>
          </p:nvSpPr>
          <p:spPr bwMode="auto">
            <a:xfrm>
              <a:off x="1287439" y="5805488"/>
              <a:ext cx="1079500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</p:grpSp>
      <p:sp>
        <p:nvSpPr>
          <p:cNvPr id="38" name="ZoneTexte 37"/>
          <p:cNvSpPr txBox="1">
            <a:spLocks noChangeArrowheads="1"/>
          </p:cNvSpPr>
          <p:nvPr/>
        </p:nvSpPr>
        <p:spPr bwMode="auto">
          <a:xfrm>
            <a:off x="2009775" y="2109788"/>
            <a:ext cx="5762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  <a:latin typeface="Tempus Sans ITC" pitchFamily="82" charset="0"/>
              </a:rPr>
              <a:t>AS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sp>
        <p:nvSpPr>
          <p:cNvPr id="39" name="ZoneTexte 38"/>
          <p:cNvSpPr txBox="1">
            <a:spLocks noChangeArrowheads="1"/>
          </p:cNvSpPr>
          <p:nvPr/>
        </p:nvSpPr>
        <p:spPr bwMode="auto">
          <a:xfrm>
            <a:off x="1938338" y="2752725"/>
            <a:ext cx="4238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  <a:latin typeface="Tempus Sans ITC" pitchFamily="82" charset="0"/>
              </a:rPr>
              <a:t>A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sp>
        <p:nvSpPr>
          <p:cNvPr id="40" name="ZoneTexte 39"/>
          <p:cNvSpPr txBox="1">
            <a:spLocks noChangeArrowheads="1"/>
          </p:cNvSpPr>
          <p:nvPr/>
        </p:nvSpPr>
        <p:spPr bwMode="auto">
          <a:xfrm>
            <a:off x="1714500" y="4149725"/>
            <a:ext cx="10810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  <a:latin typeface="Tempus Sans ITC" pitchFamily="82" charset="0"/>
              </a:rPr>
              <a:t>AMOS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sp>
        <p:nvSpPr>
          <p:cNvPr id="41" name="ZoneTexte 40"/>
          <p:cNvSpPr txBox="1">
            <a:spLocks noChangeArrowheads="1"/>
          </p:cNvSpPr>
          <p:nvPr/>
        </p:nvSpPr>
        <p:spPr bwMode="auto">
          <a:xfrm>
            <a:off x="1938338" y="4941888"/>
            <a:ext cx="1079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  <a:latin typeface="Tempus Sans ITC" pitchFamily="82" charset="0"/>
              </a:rPr>
              <a:t>ÁIS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sp>
        <p:nvSpPr>
          <p:cNvPr id="42" name="ZoneTexte 41"/>
          <p:cNvSpPr txBox="1">
            <a:spLocks noChangeArrowheads="1"/>
          </p:cNvSpPr>
          <p:nvPr/>
        </p:nvSpPr>
        <p:spPr bwMode="auto">
          <a:xfrm>
            <a:off x="1938338" y="5805488"/>
            <a:ext cx="7921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FF0000"/>
                </a:solidFill>
                <a:latin typeface="Tempus Sans ITC" pitchFamily="82" charset="0"/>
              </a:rPr>
              <a:t>AN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grpSp>
        <p:nvGrpSpPr>
          <p:cNvPr id="88" name="Groupe 87"/>
          <p:cNvGrpSpPr>
            <a:grpSpLocks/>
          </p:cNvGrpSpPr>
          <p:nvPr/>
        </p:nvGrpSpPr>
        <p:grpSpPr bwMode="auto">
          <a:xfrm>
            <a:off x="2786063" y="1500188"/>
            <a:ext cx="1008062" cy="4786312"/>
            <a:chOff x="3214677" y="1408055"/>
            <a:chExt cx="1008063" cy="4786346"/>
          </a:xfrm>
        </p:grpSpPr>
        <p:sp>
          <p:nvSpPr>
            <p:cNvPr id="14396" name="ZoneTexte 30"/>
            <p:cNvSpPr txBox="1">
              <a:spLocks noChangeArrowheads="1"/>
            </p:cNvSpPr>
            <p:nvPr/>
          </p:nvSpPr>
          <p:spPr bwMode="auto">
            <a:xfrm>
              <a:off x="3214677" y="1408055"/>
              <a:ext cx="936625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97" name="ZoneTexte 42"/>
            <p:cNvSpPr txBox="1">
              <a:spLocks noChangeArrowheads="1"/>
            </p:cNvSpPr>
            <p:nvPr/>
          </p:nvSpPr>
          <p:spPr bwMode="auto">
            <a:xfrm>
              <a:off x="3214677" y="2089101"/>
              <a:ext cx="9366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98" name="ZoneTexte 43"/>
            <p:cNvSpPr txBox="1">
              <a:spLocks noChangeArrowheads="1"/>
            </p:cNvSpPr>
            <p:nvPr/>
          </p:nvSpPr>
          <p:spPr bwMode="auto">
            <a:xfrm>
              <a:off x="3287702" y="2732043"/>
              <a:ext cx="935038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99" name="ZoneTexte 44"/>
            <p:cNvSpPr txBox="1">
              <a:spLocks noChangeArrowheads="1"/>
            </p:cNvSpPr>
            <p:nvPr/>
          </p:nvSpPr>
          <p:spPr bwMode="auto">
            <a:xfrm>
              <a:off x="3214677" y="4076676"/>
              <a:ext cx="9366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400" name="ZoneTexte 45"/>
            <p:cNvSpPr txBox="1">
              <a:spLocks noChangeArrowheads="1"/>
            </p:cNvSpPr>
            <p:nvPr/>
          </p:nvSpPr>
          <p:spPr bwMode="auto">
            <a:xfrm>
              <a:off x="3214677" y="4895840"/>
              <a:ext cx="9366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401" name="ZoneTexte 46"/>
            <p:cNvSpPr txBox="1">
              <a:spLocks noChangeArrowheads="1"/>
            </p:cNvSpPr>
            <p:nvPr/>
          </p:nvSpPr>
          <p:spPr bwMode="auto">
            <a:xfrm>
              <a:off x="3214677" y="5732439"/>
              <a:ext cx="9366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</p:grpSp>
      <p:sp>
        <p:nvSpPr>
          <p:cNvPr id="48" name="ZoneTexte 47"/>
          <p:cNvSpPr txBox="1">
            <a:spLocks noChangeArrowheads="1"/>
          </p:cNvSpPr>
          <p:nvPr/>
        </p:nvSpPr>
        <p:spPr bwMode="auto">
          <a:xfrm>
            <a:off x="3729038" y="2109788"/>
            <a:ext cx="5762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00B050"/>
                </a:solidFill>
                <a:latin typeface="Tempus Sans ITC" pitchFamily="82" charset="0"/>
              </a:rPr>
              <a:t>ES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sp>
        <p:nvSpPr>
          <p:cNvPr id="49" name="ZoneTexte 48"/>
          <p:cNvSpPr txBox="1">
            <a:spLocks noChangeArrowheads="1"/>
          </p:cNvSpPr>
          <p:nvPr/>
        </p:nvSpPr>
        <p:spPr bwMode="auto">
          <a:xfrm>
            <a:off x="3729038" y="2824163"/>
            <a:ext cx="4238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00B050"/>
                </a:solidFill>
                <a:latin typeface="Tempus Sans ITC" pitchFamily="82" charset="0"/>
              </a:rPr>
              <a:t>E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sp>
        <p:nvSpPr>
          <p:cNvPr id="50" name="ZoneTexte 49"/>
          <p:cNvSpPr txBox="1">
            <a:spLocks noChangeArrowheads="1"/>
          </p:cNvSpPr>
          <p:nvPr/>
        </p:nvSpPr>
        <p:spPr bwMode="auto">
          <a:xfrm>
            <a:off x="3643313" y="4164013"/>
            <a:ext cx="1079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00B050"/>
                </a:solidFill>
                <a:latin typeface="Tempus Sans ITC" pitchFamily="82" charset="0"/>
              </a:rPr>
              <a:t>EMOS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sp>
        <p:nvSpPr>
          <p:cNvPr id="51" name="ZoneTexte 50"/>
          <p:cNvSpPr txBox="1">
            <a:spLocks noChangeArrowheads="1"/>
          </p:cNvSpPr>
          <p:nvPr/>
        </p:nvSpPr>
        <p:spPr bwMode="auto">
          <a:xfrm>
            <a:off x="3657600" y="4949825"/>
            <a:ext cx="10795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00B050"/>
                </a:solidFill>
                <a:latin typeface="Tempus Sans ITC" pitchFamily="82" charset="0"/>
              </a:rPr>
              <a:t>ÉIS</a:t>
            </a:r>
            <a:r>
              <a:rPr lang="fr-FR" sz="2400" b="1">
                <a:latin typeface="Tempus Sans ITC" pitchFamily="82" charset="0"/>
              </a:rPr>
              <a:t> </a:t>
            </a:r>
          </a:p>
        </p:txBody>
      </p:sp>
      <p:sp>
        <p:nvSpPr>
          <p:cNvPr id="52" name="ZoneTexte 51"/>
          <p:cNvSpPr txBox="1">
            <a:spLocks noChangeArrowheads="1"/>
          </p:cNvSpPr>
          <p:nvPr/>
        </p:nvSpPr>
        <p:spPr bwMode="auto">
          <a:xfrm>
            <a:off x="3657600" y="5824538"/>
            <a:ext cx="1079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>
                <a:solidFill>
                  <a:srgbClr val="00B050"/>
                </a:solidFill>
                <a:latin typeface="Tempus Sans ITC" pitchFamily="82" charset="0"/>
              </a:rPr>
              <a:t>EN</a:t>
            </a:r>
          </a:p>
        </p:txBody>
      </p:sp>
      <p:grpSp>
        <p:nvGrpSpPr>
          <p:cNvPr id="91" name="Groupe 90"/>
          <p:cNvGrpSpPr>
            <a:grpSpLocks/>
          </p:cNvGrpSpPr>
          <p:nvPr/>
        </p:nvGrpSpPr>
        <p:grpSpPr bwMode="auto">
          <a:xfrm>
            <a:off x="5000625" y="1484313"/>
            <a:ext cx="1152525" cy="4783137"/>
            <a:chOff x="5000628" y="1484313"/>
            <a:chExt cx="1152525" cy="4783137"/>
          </a:xfrm>
        </p:grpSpPr>
        <p:sp>
          <p:nvSpPr>
            <p:cNvPr id="14390" name="ZoneTexte 55"/>
            <p:cNvSpPr txBox="1">
              <a:spLocks noChangeArrowheads="1"/>
            </p:cNvSpPr>
            <p:nvPr/>
          </p:nvSpPr>
          <p:spPr bwMode="auto">
            <a:xfrm>
              <a:off x="5000628" y="1484313"/>
              <a:ext cx="1081087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91" name="ZoneTexte 56"/>
            <p:cNvSpPr txBox="1">
              <a:spLocks noChangeArrowheads="1"/>
            </p:cNvSpPr>
            <p:nvPr/>
          </p:nvSpPr>
          <p:spPr bwMode="auto">
            <a:xfrm>
              <a:off x="5000628" y="2181220"/>
              <a:ext cx="1081087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92" name="ZoneTexte 57"/>
            <p:cNvSpPr txBox="1">
              <a:spLocks noChangeArrowheads="1"/>
            </p:cNvSpPr>
            <p:nvPr/>
          </p:nvSpPr>
          <p:spPr bwMode="auto">
            <a:xfrm>
              <a:off x="5000628" y="2824162"/>
              <a:ext cx="1081087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93" name="ZoneTexte 58"/>
            <p:cNvSpPr txBox="1">
              <a:spLocks noChangeArrowheads="1"/>
            </p:cNvSpPr>
            <p:nvPr/>
          </p:nvSpPr>
          <p:spPr bwMode="auto">
            <a:xfrm>
              <a:off x="5073653" y="4149725"/>
              <a:ext cx="1079500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94" name="ZoneTexte 59"/>
            <p:cNvSpPr txBox="1">
              <a:spLocks noChangeArrowheads="1"/>
            </p:cNvSpPr>
            <p:nvPr/>
          </p:nvSpPr>
          <p:spPr bwMode="auto">
            <a:xfrm>
              <a:off x="5073653" y="4941888"/>
              <a:ext cx="1079500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95" name="ZoneTexte 60"/>
            <p:cNvSpPr txBox="1">
              <a:spLocks noChangeArrowheads="1"/>
            </p:cNvSpPr>
            <p:nvPr/>
          </p:nvSpPr>
          <p:spPr bwMode="auto">
            <a:xfrm>
              <a:off x="5073653" y="5805488"/>
              <a:ext cx="1079500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</p:grpSp>
      <p:grpSp>
        <p:nvGrpSpPr>
          <p:cNvPr id="93" name="Groupe 92"/>
          <p:cNvGrpSpPr>
            <a:grpSpLocks/>
          </p:cNvGrpSpPr>
          <p:nvPr/>
        </p:nvGrpSpPr>
        <p:grpSpPr bwMode="auto">
          <a:xfrm>
            <a:off x="7212013" y="1322081"/>
            <a:ext cx="1008062" cy="5035855"/>
            <a:chOff x="7212033" y="1322066"/>
            <a:chExt cx="1008063" cy="5035892"/>
          </a:xfrm>
        </p:grpSpPr>
        <p:sp>
          <p:nvSpPr>
            <p:cNvPr id="14384" name="ZoneTexte 68"/>
            <p:cNvSpPr txBox="1">
              <a:spLocks noChangeArrowheads="1"/>
            </p:cNvSpPr>
            <p:nvPr/>
          </p:nvSpPr>
          <p:spPr bwMode="auto">
            <a:xfrm>
              <a:off x="7212033" y="1322066"/>
              <a:ext cx="936625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 dirty="0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 dirty="0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85" name="ZoneTexte 69"/>
            <p:cNvSpPr txBox="1">
              <a:spLocks noChangeArrowheads="1"/>
            </p:cNvSpPr>
            <p:nvPr/>
          </p:nvSpPr>
          <p:spPr bwMode="auto">
            <a:xfrm>
              <a:off x="7215206" y="2110458"/>
              <a:ext cx="9366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 dirty="0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 dirty="0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86" name="ZoneTexte 70"/>
            <p:cNvSpPr txBox="1">
              <a:spLocks noChangeArrowheads="1"/>
            </p:cNvSpPr>
            <p:nvPr/>
          </p:nvSpPr>
          <p:spPr bwMode="auto">
            <a:xfrm>
              <a:off x="7285058" y="2857496"/>
              <a:ext cx="935038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87" name="ZoneTexte 71"/>
            <p:cNvSpPr txBox="1">
              <a:spLocks noChangeArrowheads="1"/>
            </p:cNvSpPr>
            <p:nvPr/>
          </p:nvSpPr>
          <p:spPr bwMode="auto">
            <a:xfrm>
              <a:off x="7212033" y="4076700"/>
              <a:ext cx="9366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88" name="ZoneTexte 72"/>
            <p:cNvSpPr txBox="1">
              <a:spLocks noChangeArrowheads="1"/>
            </p:cNvSpPr>
            <p:nvPr/>
          </p:nvSpPr>
          <p:spPr bwMode="auto">
            <a:xfrm>
              <a:off x="7212033" y="4967302"/>
              <a:ext cx="9366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89" name="ZoneTexte 73"/>
            <p:cNvSpPr txBox="1">
              <a:spLocks noChangeArrowheads="1"/>
            </p:cNvSpPr>
            <p:nvPr/>
          </p:nvSpPr>
          <p:spPr bwMode="auto">
            <a:xfrm>
              <a:off x="7212033" y="5895996"/>
              <a:ext cx="936625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</p:grpSp>
      <p:sp>
        <p:nvSpPr>
          <p:cNvPr id="80" name="ZoneTexte 79"/>
          <p:cNvSpPr txBox="1">
            <a:spLocks noChangeArrowheads="1"/>
          </p:cNvSpPr>
          <p:nvPr/>
        </p:nvSpPr>
        <p:spPr bwMode="auto">
          <a:xfrm>
            <a:off x="6072188" y="1500188"/>
            <a:ext cx="482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dirty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  <a:cs typeface="+mn-cs"/>
              </a:rPr>
              <a:t>E</a:t>
            </a:r>
            <a:r>
              <a:rPr lang="fr-FR" sz="2400" b="1" dirty="0">
                <a:latin typeface="Tempus Sans ITC" pitchFamily="82" charset="0"/>
                <a:cs typeface="+mn-cs"/>
              </a:rPr>
              <a:t> </a:t>
            </a:r>
          </a:p>
        </p:txBody>
      </p:sp>
      <p:sp>
        <p:nvSpPr>
          <p:cNvPr id="81" name="ZoneTexte 80"/>
          <p:cNvSpPr txBox="1">
            <a:spLocks noChangeArrowheads="1"/>
          </p:cNvSpPr>
          <p:nvPr/>
        </p:nvSpPr>
        <p:spPr bwMode="auto">
          <a:xfrm>
            <a:off x="8143875" y="1391327"/>
            <a:ext cx="482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2400" b="1" dirty="0">
                <a:solidFill>
                  <a:schemeClr val="tx2">
                    <a:lumMod val="50000"/>
                  </a:schemeClr>
                </a:solidFill>
                <a:latin typeface="Tempus Sans ITC" pitchFamily="82" charset="0"/>
                <a:cs typeface="+mn-cs"/>
              </a:rPr>
              <a:t>A</a:t>
            </a:r>
            <a:r>
              <a:rPr lang="fr-FR" sz="2400" b="1" dirty="0">
                <a:latin typeface="Tempus Sans ITC" pitchFamily="82" charset="0"/>
                <a:cs typeface="+mn-cs"/>
              </a:rPr>
              <a:t> </a:t>
            </a:r>
          </a:p>
        </p:txBody>
      </p:sp>
      <p:cxnSp>
        <p:nvCxnSpPr>
          <p:cNvPr id="83" name="Connecteur droit 82"/>
          <p:cNvCxnSpPr/>
          <p:nvPr/>
        </p:nvCxnSpPr>
        <p:spPr>
          <a:xfrm rot="5400000">
            <a:off x="1615282" y="3428206"/>
            <a:ext cx="6858000" cy="1587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ZoneTexte 85"/>
          <p:cNvSpPr txBox="1">
            <a:spLocks noChangeArrowheads="1"/>
          </p:cNvSpPr>
          <p:nvPr/>
        </p:nvSpPr>
        <p:spPr bwMode="auto">
          <a:xfrm>
            <a:off x="-71438" y="0"/>
            <a:ext cx="1571626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 b="1">
                <a:latin typeface="Arial Narrow" pitchFamily="34" charset="0"/>
              </a:rPr>
              <a:t>PRESENTE</a:t>
            </a:r>
          </a:p>
          <a:p>
            <a:r>
              <a:rPr lang="fr-FR" sz="2000" b="1">
                <a:latin typeface="Arial Narrow" pitchFamily="34" charset="0"/>
              </a:rPr>
              <a:t>de indicativo </a:t>
            </a:r>
          </a:p>
        </p:txBody>
      </p:sp>
      <p:grpSp>
        <p:nvGrpSpPr>
          <p:cNvPr id="103" name="Groupe 102"/>
          <p:cNvGrpSpPr>
            <a:grpSpLocks/>
          </p:cNvGrpSpPr>
          <p:nvPr/>
        </p:nvGrpSpPr>
        <p:grpSpPr bwMode="auto">
          <a:xfrm>
            <a:off x="7208838" y="1665205"/>
            <a:ext cx="863606" cy="5021348"/>
            <a:chOff x="7589843" y="1215909"/>
            <a:chExt cx="863601" cy="5021381"/>
          </a:xfrm>
        </p:grpSpPr>
        <p:sp>
          <p:nvSpPr>
            <p:cNvPr id="14378" name="ZoneTexte 96"/>
            <p:cNvSpPr txBox="1">
              <a:spLocks noChangeArrowheads="1"/>
            </p:cNvSpPr>
            <p:nvPr/>
          </p:nvSpPr>
          <p:spPr bwMode="auto">
            <a:xfrm>
              <a:off x="7596188" y="1215909"/>
              <a:ext cx="792163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 dirty="0">
                  <a:solidFill>
                    <a:srgbClr val="002060"/>
                  </a:solidFill>
                  <a:latin typeface="Tempus Sans ITC" pitchFamily="82" charset="0"/>
                </a:rPr>
                <a:t>VIV</a:t>
              </a:r>
              <a:r>
                <a:rPr lang="fr-FR" sz="2400" b="1" dirty="0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79" name="ZoneTexte 97"/>
            <p:cNvSpPr txBox="1">
              <a:spLocks noChangeArrowheads="1"/>
            </p:cNvSpPr>
            <p:nvPr/>
          </p:nvSpPr>
          <p:spPr bwMode="auto">
            <a:xfrm>
              <a:off x="7661282" y="1997365"/>
              <a:ext cx="792162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 dirty="0">
                  <a:solidFill>
                    <a:srgbClr val="002060"/>
                  </a:solidFill>
                  <a:latin typeface="Tempus Sans ITC" pitchFamily="82" charset="0"/>
                </a:rPr>
                <a:t>VIV</a:t>
              </a:r>
              <a:r>
                <a:rPr lang="fr-FR" sz="2400" b="1" dirty="0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80" name="ZoneTexte 98"/>
            <p:cNvSpPr txBox="1">
              <a:spLocks noChangeArrowheads="1"/>
            </p:cNvSpPr>
            <p:nvPr/>
          </p:nvSpPr>
          <p:spPr bwMode="auto">
            <a:xfrm>
              <a:off x="7661282" y="2733777"/>
              <a:ext cx="792162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 dirty="0">
                  <a:solidFill>
                    <a:srgbClr val="002060"/>
                  </a:solidFill>
                  <a:latin typeface="Tempus Sans ITC" pitchFamily="82" charset="0"/>
                </a:rPr>
                <a:t>VIV</a:t>
              </a:r>
              <a:r>
                <a:rPr lang="fr-FR" sz="2400" b="1" dirty="0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81" name="ZoneTexte 99"/>
            <p:cNvSpPr txBox="1">
              <a:spLocks noChangeArrowheads="1"/>
            </p:cNvSpPr>
            <p:nvPr/>
          </p:nvSpPr>
          <p:spPr bwMode="auto">
            <a:xfrm>
              <a:off x="7589843" y="3908410"/>
              <a:ext cx="792163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VIV</a:t>
              </a:r>
              <a:r>
                <a:rPr lang="fr-FR" sz="2400" b="1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82" name="ZoneTexte 100"/>
            <p:cNvSpPr txBox="1">
              <a:spLocks noChangeArrowheads="1"/>
            </p:cNvSpPr>
            <p:nvPr/>
          </p:nvSpPr>
          <p:spPr bwMode="auto">
            <a:xfrm>
              <a:off x="7602309" y="4862740"/>
              <a:ext cx="792163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 dirty="0">
                  <a:solidFill>
                    <a:srgbClr val="002060"/>
                  </a:solidFill>
                  <a:latin typeface="Tempus Sans ITC" pitchFamily="82" charset="0"/>
                </a:rPr>
                <a:t>VIV</a:t>
              </a:r>
              <a:r>
                <a:rPr lang="fr-FR" sz="2400" b="1" dirty="0">
                  <a:latin typeface="Tempus Sans ITC" pitchFamily="82" charset="0"/>
                </a:rPr>
                <a:t> </a:t>
              </a:r>
            </a:p>
          </p:txBody>
        </p:sp>
        <p:sp>
          <p:nvSpPr>
            <p:cNvPr id="14383" name="ZoneTexte 101"/>
            <p:cNvSpPr txBox="1">
              <a:spLocks noChangeArrowheads="1"/>
            </p:cNvSpPr>
            <p:nvPr/>
          </p:nvSpPr>
          <p:spPr bwMode="auto">
            <a:xfrm>
              <a:off x="7595966" y="5775327"/>
              <a:ext cx="792162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 dirty="0">
                  <a:solidFill>
                    <a:srgbClr val="002060"/>
                  </a:solidFill>
                  <a:latin typeface="Tempus Sans ITC" pitchFamily="82" charset="0"/>
                </a:rPr>
                <a:t>VIV</a:t>
              </a:r>
              <a:r>
                <a:rPr lang="fr-FR" sz="2400" b="1" dirty="0">
                  <a:latin typeface="Tempus Sans ITC" pitchFamily="82" charset="0"/>
                </a:rPr>
                <a:t> </a:t>
              </a:r>
            </a:p>
          </p:txBody>
        </p:sp>
      </p:grpSp>
      <p:grpSp>
        <p:nvGrpSpPr>
          <p:cNvPr id="92" name="Groupe 91"/>
          <p:cNvGrpSpPr>
            <a:grpSpLocks/>
          </p:cNvGrpSpPr>
          <p:nvPr/>
        </p:nvGrpSpPr>
        <p:grpSpPr bwMode="auto">
          <a:xfrm>
            <a:off x="1331913" y="-26988"/>
            <a:ext cx="1593850" cy="1368426"/>
            <a:chOff x="1331640" y="-27384"/>
            <a:chExt cx="1593850" cy="1368153"/>
          </a:xfrm>
        </p:grpSpPr>
        <p:sp>
          <p:nvSpPr>
            <p:cNvPr id="14376" name="ZoneTexte 30"/>
            <p:cNvSpPr txBox="1">
              <a:spLocks noChangeArrowheads="1"/>
            </p:cNvSpPr>
            <p:nvPr/>
          </p:nvSpPr>
          <p:spPr bwMode="auto">
            <a:xfrm>
              <a:off x="1331640" y="-27384"/>
              <a:ext cx="1593850" cy="461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solidFill>
                    <a:srgbClr val="FF0000"/>
                  </a:solidFill>
                  <a:latin typeface="Tempus Sans ITC" pitchFamily="82" charset="0"/>
                </a:rPr>
                <a:t>AR</a:t>
              </a:r>
              <a:r>
                <a:rPr lang="fr-FR">
                  <a:latin typeface="Calibri" pitchFamily="34" charset="0"/>
                </a:rPr>
                <a:t> </a:t>
              </a:r>
            </a:p>
          </p:txBody>
        </p:sp>
        <p:pic>
          <p:nvPicPr>
            <p:cNvPr id="14377" name="Picture 2" descr="http://www.vectorizados.com/muestras/hombre-con-lentes-cantando-en-micrfono-de-pie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08009" y="404664"/>
              <a:ext cx="936104" cy="936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4" name="Groupe 103"/>
          <p:cNvGrpSpPr>
            <a:grpSpLocks/>
          </p:cNvGrpSpPr>
          <p:nvPr/>
        </p:nvGrpSpPr>
        <p:grpSpPr bwMode="auto">
          <a:xfrm>
            <a:off x="5003800" y="-26988"/>
            <a:ext cx="1593850" cy="1368426"/>
            <a:chOff x="1331640" y="-27384"/>
            <a:chExt cx="1593850" cy="1368153"/>
          </a:xfrm>
        </p:grpSpPr>
        <p:sp>
          <p:nvSpPr>
            <p:cNvPr id="14374" name="ZoneTexte 30"/>
            <p:cNvSpPr txBox="1">
              <a:spLocks noChangeArrowheads="1"/>
            </p:cNvSpPr>
            <p:nvPr/>
          </p:nvSpPr>
          <p:spPr bwMode="auto">
            <a:xfrm>
              <a:off x="1331640" y="-27384"/>
              <a:ext cx="1593850" cy="461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CANT</a:t>
              </a:r>
              <a:r>
                <a:rPr lang="fr-FR" sz="2400" b="1">
                  <a:solidFill>
                    <a:srgbClr val="FF0000"/>
                  </a:solidFill>
                  <a:latin typeface="Tempus Sans ITC" pitchFamily="82" charset="0"/>
                </a:rPr>
                <a:t>AR</a:t>
              </a:r>
              <a:r>
                <a:rPr lang="fr-FR">
                  <a:latin typeface="Calibri" pitchFamily="34" charset="0"/>
                </a:rPr>
                <a:t> </a:t>
              </a:r>
            </a:p>
          </p:txBody>
        </p:sp>
        <p:pic>
          <p:nvPicPr>
            <p:cNvPr id="14375" name="Picture 2" descr="http://www.vectorizados.com/muestras/hombre-con-lentes-cantando-en-micrfono-de-pie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08009" y="404664"/>
              <a:ext cx="936104" cy="9361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7" name="Groupe 106"/>
          <p:cNvGrpSpPr>
            <a:grpSpLocks/>
          </p:cNvGrpSpPr>
          <p:nvPr/>
        </p:nvGrpSpPr>
        <p:grpSpPr bwMode="auto">
          <a:xfrm>
            <a:off x="3143250" y="0"/>
            <a:ext cx="1368425" cy="1341438"/>
            <a:chOff x="3143240" y="-24"/>
            <a:chExt cx="1368425" cy="1340792"/>
          </a:xfrm>
        </p:grpSpPr>
        <p:sp>
          <p:nvSpPr>
            <p:cNvPr id="14372" name="ZoneTexte 26"/>
            <p:cNvSpPr txBox="1">
              <a:spLocks noChangeArrowheads="1"/>
            </p:cNvSpPr>
            <p:nvPr/>
          </p:nvSpPr>
          <p:spPr bwMode="auto">
            <a:xfrm>
              <a:off x="3143240" y="-24"/>
              <a:ext cx="13684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solidFill>
                    <a:srgbClr val="00B050"/>
                  </a:solidFill>
                  <a:latin typeface="Tempus Sans ITC" pitchFamily="82" charset="0"/>
                </a:rPr>
                <a:t>ER</a:t>
              </a:r>
            </a:p>
          </p:txBody>
        </p:sp>
        <p:pic>
          <p:nvPicPr>
            <p:cNvPr id="14373" name="Picture 4" descr="https://encrypted-tbn1.gstatic.com/images?q=tbn:ANd9GcR0VOyQsdfKaf-7_qt4DF6joq9Nk3ryEz8zUIA3lggXjK6MK05a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31535" y="404664"/>
              <a:ext cx="93610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8" name="Groupe 107"/>
          <p:cNvGrpSpPr>
            <a:grpSpLocks/>
          </p:cNvGrpSpPr>
          <p:nvPr/>
        </p:nvGrpSpPr>
        <p:grpSpPr bwMode="auto">
          <a:xfrm>
            <a:off x="6443663" y="0"/>
            <a:ext cx="1368425" cy="1341438"/>
            <a:chOff x="3143240" y="-24"/>
            <a:chExt cx="1368425" cy="1340792"/>
          </a:xfrm>
        </p:grpSpPr>
        <p:sp>
          <p:nvSpPr>
            <p:cNvPr id="14370" name="ZoneTexte 108"/>
            <p:cNvSpPr txBox="1">
              <a:spLocks noChangeArrowheads="1"/>
            </p:cNvSpPr>
            <p:nvPr/>
          </p:nvSpPr>
          <p:spPr bwMode="auto">
            <a:xfrm>
              <a:off x="3143240" y="-24"/>
              <a:ext cx="1368425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fr-FR" sz="2400" b="1">
                  <a:solidFill>
                    <a:srgbClr val="002060"/>
                  </a:solidFill>
                  <a:latin typeface="Tempus Sans ITC" pitchFamily="82" charset="0"/>
                </a:rPr>
                <a:t>COM</a:t>
              </a:r>
              <a:r>
                <a:rPr lang="fr-FR" sz="2400" b="1">
                  <a:solidFill>
                    <a:srgbClr val="00B050"/>
                  </a:solidFill>
                  <a:latin typeface="Tempus Sans ITC" pitchFamily="82" charset="0"/>
                </a:rPr>
                <a:t>ER</a:t>
              </a:r>
            </a:p>
          </p:txBody>
        </p:sp>
        <p:pic>
          <p:nvPicPr>
            <p:cNvPr id="14371" name="Picture 4" descr="https://encrypted-tbn1.gstatic.com/images?q=tbn:ANd9GcR0VOyQsdfKaf-7_qt4DF6joq9Nk3ryEz8zUIA3lggXjK6MK05a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331535" y="404664"/>
              <a:ext cx="936104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9" name="ZoneTexte 88"/>
          <p:cNvSpPr txBox="1">
            <a:spLocks noChangeArrowheads="1"/>
          </p:cNvSpPr>
          <p:nvPr/>
        </p:nvSpPr>
        <p:spPr bwMode="auto">
          <a:xfrm>
            <a:off x="7715250" y="0"/>
            <a:ext cx="1785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000" b="1" dirty="0">
                <a:latin typeface="Arial Narrow" pitchFamily="34" charset="0"/>
              </a:rPr>
              <a:t>PRESENTE</a:t>
            </a:r>
          </a:p>
          <a:p>
            <a:r>
              <a:rPr lang="fr-FR" sz="2000" b="1" dirty="0">
                <a:latin typeface="Arial Narrow" pitchFamily="34" charset="0"/>
              </a:rPr>
              <a:t>de </a:t>
            </a:r>
            <a:r>
              <a:rPr lang="fr-FR" sz="2000" b="1" dirty="0" err="1">
                <a:latin typeface="Arial Narrow" pitchFamily="34" charset="0"/>
              </a:rPr>
              <a:t>subjuntivo</a:t>
            </a:r>
            <a:r>
              <a:rPr lang="fr-FR" sz="2000" b="1" dirty="0">
                <a:latin typeface="Arial Narrow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6 -3.7037E-6 L 0.24757 0.01181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0.25018 0.00208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5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6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6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7037E-6 L 0.65833 0.01181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9" y="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6 L 0.67448 0.0125 " pathEditMode="relative" rAng="0" ptsTypes="AA">
                                      <p:cBhvr>
                                        <p:cTn id="19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7" y="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59259E-6 L 0.69444 -0.01273 " pathEditMode="relative" rAng="0" ptsTypes="AA">
                                      <p:cBhvr>
                                        <p:cTn id="195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-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0.66996 -0.00209 " pathEditMode="relative" rAng="0" ptsTypes="AA">
                                      <p:cBhvr>
                                        <p:cTn id="19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-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8 -2.59259E-6 L 0.66215 0.01898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80" grpId="0"/>
      <p:bldP spid="81" grpId="0"/>
      <p:bldP spid="86" grpId="0"/>
      <p:bldP spid="89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57</Words>
  <Application>Microsoft Office PowerPoint</Application>
  <PresentationFormat>Affichage à l'écran (4:3)</PresentationFormat>
  <Paragraphs>54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Thème Office</vt:lpstr>
      <vt:lpstr>EL PRESENTE DE SUBJUNTIVO</vt:lpstr>
      <vt:lpstr>Diapositive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administrateur</dc:creator>
  <cp:lastModifiedBy>Cocoon</cp:lastModifiedBy>
  <cp:revision>13</cp:revision>
  <dcterms:created xsi:type="dcterms:W3CDTF">2012-12-07T14:51:11Z</dcterms:created>
  <dcterms:modified xsi:type="dcterms:W3CDTF">2013-05-29T16:30:03Z</dcterms:modified>
</cp:coreProperties>
</file>